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78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Anton" panose="020B0604020202020204" charset="0"/>
      <p:regular r:id="rId25"/>
    </p:embeddedFont>
    <p:embeddedFont>
      <p:font typeface="Fredoka One" panose="020B0604020202020204" charset="0"/>
      <p:regular r:id="rId26"/>
    </p:embeddedFont>
    <p:embeddedFont>
      <p:font typeface="Oswald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91" autoAdjust="0"/>
  </p:normalViewPr>
  <p:slideViewPr>
    <p:cSldViewPr snapToGrid="0">
      <p:cViewPr>
        <p:scale>
          <a:sx n="100" d="100"/>
          <a:sy n="100" d="100"/>
        </p:scale>
        <p:origin x="94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ctrTitle"/>
          </p:nvPr>
        </p:nvSpPr>
        <p:spPr>
          <a:xfrm>
            <a:off x="5006883" y="1786200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title" idx="2"/>
          </p:nvPr>
        </p:nvSpPr>
        <p:spPr>
          <a:xfrm>
            <a:off x="3354996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sz="8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0.png"/><Relationship Id="rId3" Type="http://schemas.openxmlformats.org/officeDocument/2006/relationships/image" Target="../media/image9.jpg"/><Relationship Id="rId7" Type="http://schemas.openxmlformats.org/officeDocument/2006/relationships/image" Target="../media/image26.jp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11" Type="http://schemas.openxmlformats.org/officeDocument/2006/relationships/image" Target="../media/image7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0000"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"/>
          <p:cNvSpPr txBox="1"/>
          <p:nvPr/>
        </p:nvSpPr>
        <p:spPr>
          <a:xfrm>
            <a:off x="3398911" y="1410986"/>
            <a:ext cx="2308465" cy="100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1288133" y="124460"/>
            <a:ext cx="4221125" cy="85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b="1" dirty="0" err="1">
                <a:solidFill>
                  <a:schemeClr val="dk1"/>
                </a:solidFill>
              </a:rPr>
              <a:t>Rec</a:t>
            </a:r>
            <a:r>
              <a:rPr lang="en-GB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Computer Vision recommendation system, used for in store personalised clothing recommendations.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dirty="0" err="1">
                <a:solidFill>
                  <a:schemeClr val="dk1"/>
                </a:solidFill>
              </a:rPr>
              <a:t>Rec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aims to personalise the customer retail shopping experience, and revitalise in store shopping.</a:t>
            </a:r>
            <a:endParaRPr dirty="0"/>
          </a:p>
        </p:txBody>
      </p:sp>
      <p:cxnSp>
        <p:nvCxnSpPr>
          <p:cNvPr id="237" name="Google Shape;237;p1"/>
          <p:cNvCxnSpPr/>
          <p:nvPr/>
        </p:nvCxnSpPr>
        <p:spPr>
          <a:xfrm>
            <a:off x="5707380" y="213360"/>
            <a:ext cx="0" cy="471678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graphicFrame>
        <p:nvGraphicFramePr>
          <p:cNvPr id="238" name="Google Shape;238;p1"/>
          <p:cNvGraphicFramePr/>
          <p:nvPr/>
        </p:nvGraphicFramePr>
        <p:xfrm>
          <a:off x="243842" y="1206770"/>
          <a:ext cx="2628900" cy="1554500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Threats &amp; Opportunities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250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Retail shopping has struggled against the growth of e-commerce, who use innovative technologies.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Few recommendation systems exist across multiple stores.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b="1"/>
                        <a:t>ShopRec </a:t>
                      </a:r>
                      <a:r>
                        <a:rPr lang="en-GB" sz="1000" b="0" u="none" strike="noStrike" cap="none"/>
                        <a:t>both applies across </a:t>
                      </a:r>
                      <a:r>
                        <a:rPr lang="en-GB" sz="1000" u="none" strike="noStrike" cap="none"/>
                        <a:t>multiple stores, and uses the latest image recognition technology.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9" name="Google Shape;239;p1"/>
          <p:cNvGraphicFramePr/>
          <p:nvPr/>
        </p:nvGraphicFramePr>
        <p:xfrm>
          <a:off x="2920365" y="1200794"/>
          <a:ext cx="2739400" cy="141567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/>
                        <a:t>ShopRec </a:t>
                      </a:r>
                      <a:r>
                        <a:rPr lang="en-GB" sz="1000" u="none" strike="noStrike" cap="none"/>
                        <a:t>provides: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In store interactive </a:t>
                      </a:r>
                      <a:r>
                        <a:rPr lang="en-GB" sz="1000" b="1" u="none" strike="noStrike" cap="none"/>
                        <a:t>Computer Vision </a:t>
                      </a:r>
                      <a:r>
                        <a:rPr lang="en-GB" sz="1000" u="none" strike="noStrike" cap="none"/>
                        <a:t>interface for clothing detection.</a:t>
                      </a:r>
                      <a:endParaRPr sz="1000"/>
                    </a:p>
                    <a:p>
                      <a:pPr marL="171450" marR="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Personalised </a:t>
                      </a:r>
                      <a:r>
                        <a:rPr lang="en-GB" sz="1000" b="1" u="none" strike="noStrike" cap="none"/>
                        <a:t>recommendation systems </a:t>
                      </a:r>
                      <a:r>
                        <a:rPr lang="en-GB" sz="1000" u="none" strike="noStrike" cap="none"/>
                        <a:t>for in store products across multiple stores based on </a:t>
                      </a:r>
                      <a:r>
                        <a:rPr lang="en-GB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preferences.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0" name="Google Shape;240;p1"/>
          <p:cNvGraphicFramePr/>
          <p:nvPr/>
        </p:nvGraphicFramePr>
        <p:xfrm>
          <a:off x="228603" y="2862412"/>
          <a:ext cx="5431125" cy="120982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181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9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&amp; Model Development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Data Sourcing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Model Training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Model Deployment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Clothing images scraped stored and labelled with boundary boxes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User database created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Yolo</a:t>
                      </a:r>
                      <a:r>
                        <a:rPr lang="en-GB" sz="1000"/>
                        <a:t>v</a:t>
                      </a:r>
                      <a:r>
                        <a:rPr lang="en-GB" sz="1000" u="none" strike="noStrike" cap="none"/>
                        <a:t>5 image recognition model trained on c. 6000 image</a:t>
                      </a:r>
                      <a:r>
                        <a:rPr lang="en-GB" sz="1000"/>
                        <a:t>s</a:t>
                      </a:r>
                      <a:r>
                        <a:rPr lang="en-GB" sz="1000" u="none" strike="noStrike" cap="none"/>
                        <a:t>, and 12 classes.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Model accuracy of c. </a:t>
                      </a:r>
                      <a:r>
                        <a:rPr lang="en-GB" sz="1000"/>
                        <a:t>7</a:t>
                      </a:r>
                      <a:r>
                        <a:rPr lang="en-GB" sz="1000" u="none" strike="noStrike" cap="none"/>
                        <a:t>0%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Image recognition and recommendation system deployed onto Streamlit user interface.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1" name="Google Shape;241;p1"/>
          <p:cNvGrpSpPr/>
          <p:nvPr/>
        </p:nvGrpSpPr>
        <p:grpSpPr>
          <a:xfrm>
            <a:off x="433774" y="4166506"/>
            <a:ext cx="1196387" cy="855914"/>
            <a:chOff x="545949" y="3775690"/>
            <a:chExt cx="918870" cy="732465"/>
          </a:xfrm>
        </p:grpSpPr>
        <p:pic>
          <p:nvPicPr>
            <p:cNvPr id="242" name="Google Shape;242;p1" descr="Swoosh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949" y="4269018"/>
              <a:ext cx="604254" cy="2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76154" y="4148155"/>
              <a:ext cx="288665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" descr="Uniqlo - Wikipedi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949" y="3775690"/>
              <a:ext cx="361778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" descr="adidas Falcon Zip Trainers - Yellow - Shoes - ARKET | Adidas originals logo,  Adidas logo wallpapers, Clothing brand logos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2708" y="3775690"/>
              <a:ext cx="372111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1"/>
          <p:cNvGrpSpPr/>
          <p:nvPr/>
        </p:nvGrpSpPr>
        <p:grpSpPr>
          <a:xfrm>
            <a:off x="1991994" y="4155170"/>
            <a:ext cx="1709293" cy="855914"/>
            <a:chOff x="6184865" y="2377031"/>
            <a:chExt cx="3594667" cy="1800000"/>
          </a:xfrm>
        </p:grpSpPr>
        <p:pic>
          <p:nvPicPr>
            <p:cNvPr id="247" name="Google Shape;247;p1"/>
            <p:cNvPicPr preferRelativeResize="0"/>
            <p:nvPr/>
          </p:nvPicPr>
          <p:blipFill rotWithShape="1">
            <a:blip r:embed="rId8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"/>
            <p:cNvPicPr preferRelativeResize="0"/>
            <p:nvPr/>
          </p:nvPicPr>
          <p:blipFill rotWithShape="1">
            <a:blip r:embed="rId9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8231" y="580713"/>
            <a:ext cx="897768" cy="90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"/>
          <p:cNvPicPr preferRelativeResize="0"/>
          <p:nvPr/>
        </p:nvPicPr>
        <p:blipFill rotWithShape="1">
          <a:blip r:embed="rId9">
            <a:alphaModFix/>
          </a:blip>
          <a:srcRect l="50276" t="25039" r="24668" b="50000"/>
          <a:stretch/>
        </p:blipFill>
        <p:spPr>
          <a:xfrm>
            <a:off x="7762214" y="1536790"/>
            <a:ext cx="913785" cy="8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"/>
          <p:cNvPicPr preferRelativeResize="0"/>
          <p:nvPr/>
        </p:nvPicPr>
        <p:blipFill rotWithShape="1">
          <a:blip r:embed="rId11">
            <a:alphaModFix/>
          </a:blip>
          <a:srcRect t="75815"/>
          <a:stretch/>
        </p:blipFill>
        <p:spPr>
          <a:xfrm>
            <a:off x="5771509" y="3200935"/>
            <a:ext cx="3102612" cy="80966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"/>
          <p:cNvSpPr txBox="1"/>
          <p:nvPr/>
        </p:nvSpPr>
        <p:spPr>
          <a:xfrm>
            <a:off x="5755007" y="189709"/>
            <a:ext cx="3102612" cy="36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Walkthrough</a:t>
            </a:r>
            <a:endParaRPr/>
          </a:p>
        </p:txBody>
      </p:sp>
      <p:sp>
        <p:nvSpPr>
          <p:cNvPr id="253" name="Google Shape;253;p1"/>
          <p:cNvSpPr txBox="1"/>
          <p:nvPr/>
        </p:nvSpPr>
        <p:spPr>
          <a:xfrm>
            <a:off x="5822577" y="580712"/>
            <a:ext cx="1902758" cy="90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interface streams user input through camera</a:t>
            </a:r>
            <a:endParaRPr/>
          </a:p>
        </p:txBody>
      </p:sp>
      <p:sp>
        <p:nvSpPr>
          <p:cNvPr id="254" name="Google Shape;254;p1"/>
          <p:cNvSpPr txBox="1"/>
          <p:nvPr/>
        </p:nvSpPr>
        <p:spPr>
          <a:xfrm>
            <a:off x="5822577" y="1536790"/>
            <a:ext cx="1902758" cy="8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identifies and labels user clothing categories</a:t>
            </a:r>
            <a:endParaRPr/>
          </a:p>
        </p:txBody>
      </p:sp>
      <p:sp>
        <p:nvSpPr>
          <p:cNvPr id="255" name="Google Shape;255;p1"/>
          <p:cNvSpPr txBox="1"/>
          <p:nvPr/>
        </p:nvSpPr>
        <p:spPr>
          <a:xfrm>
            <a:off x="5822576" y="2446561"/>
            <a:ext cx="2853421" cy="74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available, nearest neighbours are found based on shopping history similarity.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items are returned based on most popular products.</a:t>
            </a:r>
            <a:endParaRPr/>
          </a:p>
        </p:txBody>
      </p:sp>
      <p:pic>
        <p:nvPicPr>
          <p:cNvPr id="256" name="Google Shape;256;p1"/>
          <p:cNvPicPr preferRelativeResize="0"/>
          <p:nvPr/>
        </p:nvPicPr>
        <p:blipFill rotWithShape="1">
          <a:blip r:embed="rId12">
            <a:alphaModFix/>
          </a:blip>
          <a:srcRect l="16787" r="15267"/>
          <a:stretch/>
        </p:blipFill>
        <p:spPr>
          <a:xfrm>
            <a:off x="277768" y="180596"/>
            <a:ext cx="942757" cy="92501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1" descr="Log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90821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" descr="Start Locally | PyTorch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92665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"/>
          <p:cNvSpPr txBox="1"/>
          <p:nvPr/>
        </p:nvSpPr>
        <p:spPr>
          <a:xfrm>
            <a:off x="62287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260" name="Google Shape;260;p1"/>
          <p:cNvSpPr txBox="1"/>
          <p:nvPr/>
        </p:nvSpPr>
        <p:spPr>
          <a:xfrm>
            <a:off x="753055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 txBox="1"/>
          <p:nvPr/>
        </p:nvSpPr>
        <p:spPr>
          <a:xfrm>
            <a:off x="8226954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262" name="Google Shape;262;p1" descr="YOLOv5 PyTorch TXT Annotation Format"/>
          <p:cNvPicPr preferRelativeResize="0"/>
          <p:nvPr/>
        </p:nvPicPr>
        <p:blipFill rotWithShape="1">
          <a:blip r:embed="rId15">
            <a:alphaModFix/>
          </a:blip>
          <a:srcRect l="15700" t="14105" r="15999" b="14099"/>
          <a:stretch/>
        </p:blipFill>
        <p:spPr>
          <a:xfrm>
            <a:off x="8270633" y="4379476"/>
            <a:ext cx="821922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"/>
          <p:cNvPicPr preferRelativeResize="0"/>
          <p:nvPr/>
        </p:nvPicPr>
        <p:blipFill rotWithShape="1">
          <a:blip r:embed="rId16">
            <a:alphaModFix/>
          </a:blip>
          <a:srcRect l="20795" r="20937" b="50893"/>
          <a:stretch/>
        </p:blipFill>
        <p:spPr>
          <a:xfrm>
            <a:off x="4098887" y="4109751"/>
            <a:ext cx="1324798" cy="897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"/>
          <p:cNvCxnSpPr/>
          <p:nvPr/>
        </p:nvCxnSpPr>
        <p:spPr>
          <a:xfrm>
            <a:off x="64771" y="2814152"/>
            <a:ext cx="5615938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65" name="Google Shape;265;p1"/>
          <p:cNvCxnSpPr/>
          <p:nvPr/>
        </p:nvCxnSpPr>
        <p:spPr>
          <a:xfrm rot="10800000" flipH="1">
            <a:off x="5669591" y="4220118"/>
            <a:ext cx="3484200" cy="11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66" name="Google Shape;266;p1" descr="XpertLab - Website Designing Company Junagadh,Website Development Company  Junagadh, Software Development Company Junagadh, Professional IT Project  Training Junagadh"/>
          <p:cNvPicPr preferRelativeResize="0"/>
          <p:nvPr/>
        </p:nvPicPr>
        <p:blipFill rotWithShape="1">
          <a:blip r:embed="rId17">
            <a:alphaModFix/>
          </a:blip>
          <a:srcRect t="11324" r="55425" b="11879"/>
          <a:stretch/>
        </p:blipFill>
        <p:spPr>
          <a:xfrm>
            <a:off x="7172800" y="4379476"/>
            <a:ext cx="477835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"/>
          <p:cNvSpPr txBox="1"/>
          <p:nvPr/>
        </p:nvSpPr>
        <p:spPr>
          <a:xfrm>
            <a:off x="684846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Selenium</a:t>
            </a:r>
            <a:endParaRPr/>
          </a:p>
        </p:txBody>
      </p:sp>
      <p:pic>
        <p:nvPicPr>
          <p:cNvPr id="268" name="Google Shape;268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45000" y="4379475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"/>
          <p:cNvSpPr txBox="1"/>
          <p:nvPr/>
        </p:nvSpPr>
        <p:spPr>
          <a:xfrm>
            <a:off x="55264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/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447966" y="3078018"/>
            <a:ext cx="2472583" cy="194741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stores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6000 images in total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1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/>
          <p:nvPr/>
        </p:nvGrpSpPr>
        <p:grpSpPr>
          <a:xfrm>
            <a:off x="163673" y="2731885"/>
            <a:ext cx="3203082" cy="1101254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9" name="Google Shape;489;p11"/>
          <p:cNvPicPr preferRelativeResize="0"/>
          <p:nvPr/>
        </p:nvPicPr>
        <p:blipFill rotWithShape="1">
          <a:blip r:embed="rId4">
            <a:alphaModFix/>
          </a:blip>
          <a:srcRect b="5069"/>
          <a:stretch/>
        </p:blipFill>
        <p:spPr>
          <a:xfrm>
            <a:off x="3402502" y="2571750"/>
            <a:ext cx="2876879" cy="239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1"/>
          <p:cNvPicPr preferRelativeResize="0"/>
          <p:nvPr/>
        </p:nvPicPr>
        <p:blipFill rotWithShape="1">
          <a:blip r:embed="rId5">
            <a:alphaModFix/>
          </a:blip>
          <a:srcRect b="5069"/>
          <a:stretch/>
        </p:blipFill>
        <p:spPr>
          <a:xfrm>
            <a:off x="6350875" y="2571750"/>
            <a:ext cx="2533023" cy="239225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1"/>
          <p:cNvSpPr txBox="1"/>
          <p:nvPr/>
        </p:nvSpPr>
        <p:spPr>
          <a:xfrm>
            <a:off x="379448" y="694142"/>
            <a:ext cx="8051302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was cleaned e.g. similar clothing types were mapped to a consistent category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 (e.g. a user could shop at 50% Nike, 30% Uniqlo, 20% Fred Perry buying 60% T-shirts, 20% trousers, 20% jumpers).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database. Deviations were included to prevent overfitting to the original shopping profiles.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379449" y="706429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942" y="797255"/>
            <a:ext cx="3897808" cy="389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59" y="3369337"/>
            <a:ext cx="3331024" cy="141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based. Product weighting measures the proportion of each clothing type purchased; Shop weightings measures the proportion of clothes purchased at each shop.</a:t>
            </a:r>
            <a:endParaRPr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grpSp>
        <p:nvGrpSpPr>
          <p:cNvPr id="521" name="Google Shape;521;p14"/>
          <p:cNvGrpSpPr/>
          <p:nvPr/>
        </p:nvGrpSpPr>
        <p:grpSpPr>
          <a:xfrm>
            <a:off x="588340" y="2304937"/>
            <a:ext cx="3418119" cy="2242906"/>
            <a:chOff x="5268784" y="626180"/>
            <a:chExt cx="3418119" cy="2242906"/>
          </a:xfrm>
        </p:grpSpPr>
        <p:pic>
          <p:nvPicPr>
            <p:cNvPr id="522" name="Google Shape;522;p14"/>
            <p:cNvPicPr preferRelativeResize="0"/>
            <p:nvPr/>
          </p:nvPicPr>
          <p:blipFill rotWithShape="1">
            <a:blip r:embed="rId3">
              <a:alphaModFix/>
            </a:blip>
            <a:srcRect l="11255" t="11871" r="14414" b="15063"/>
            <a:stretch/>
          </p:blipFill>
          <p:spPr>
            <a:xfrm>
              <a:off x="5268784" y="709086"/>
              <a:ext cx="3418119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14"/>
            <p:cNvSpPr txBox="1"/>
            <p:nvPr/>
          </p:nvSpPr>
          <p:spPr>
            <a:xfrm>
              <a:off x="6446063" y="626180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Product Profile</a:t>
              </a:r>
              <a:endParaRPr/>
            </a:p>
          </p:txBody>
        </p:sp>
      </p:grpSp>
      <p:grpSp>
        <p:nvGrpSpPr>
          <p:cNvPr id="524" name="Google Shape;524;p14"/>
          <p:cNvGrpSpPr/>
          <p:nvPr/>
        </p:nvGrpSpPr>
        <p:grpSpPr>
          <a:xfrm>
            <a:off x="4509114" y="2304937"/>
            <a:ext cx="2999345" cy="2248128"/>
            <a:chOff x="5261164" y="2888958"/>
            <a:chExt cx="2999345" cy="2248128"/>
          </a:xfrm>
        </p:grpSpPr>
        <p:pic>
          <p:nvPicPr>
            <p:cNvPr id="525" name="Google Shape;525;p14"/>
            <p:cNvPicPr preferRelativeResize="0"/>
            <p:nvPr/>
          </p:nvPicPr>
          <p:blipFill rotWithShape="1">
            <a:blip r:embed="rId4">
              <a:alphaModFix/>
            </a:blip>
            <a:srcRect l="11690" t="13495" r="19808" b="11689"/>
            <a:stretch/>
          </p:blipFill>
          <p:spPr>
            <a:xfrm>
              <a:off x="5261164" y="3031200"/>
              <a:ext cx="2999345" cy="2105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14"/>
            <p:cNvSpPr txBox="1"/>
            <p:nvPr/>
          </p:nvSpPr>
          <p:spPr>
            <a:xfrm>
              <a:off x="6446063" y="2888958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Shop Profile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 are established for a user, the recommendation system works as follows:</a:t>
            </a:r>
            <a:endParaRPr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Commonly bought products across nearest neighbours ranked and then recommended based on popularity.</a:t>
            </a:r>
            <a:endParaRPr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9" name="Google Shape;539;p16"/>
          <p:cNvCxnSpPr/>
          <p:nvPr/>
        </p:nvCxnSpPr>
        <p:spPr>
          <a:xfrm>
            <a:off x="140820" y="2869536"/>
            <a:ext cx="268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40" name="Google Shape;540;p16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5. Deployment</a:t>
            </a:r>
            <a:endParaRPr/>
          </a:p>
        </p:txBody>
      </p:sp>
      <p:sp>
        <p:nvSpPr>
          <p:cNvPr id="541" name="Google Shape;541;p16"/>
          <p:cNvSpPr/>
          <p:nvPr/>
        </p:nvSpPr>
        <p:spPr>
          <a:xfrm>
            <a:off x="1032615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6"/>
          <p:cNvSpPr txBox="1"/>
          <p:nvPr/>
        </p:nvSpPr>
        <p:spPr>
          <a:xfrm>
            <a:off x="478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3" name="Google Shape;543;p16"/>
          <p:cNvCxnSpPr>
            <a:stCxn id="542" idx="2"/>
            <a:endCxn id="541" idx="0"/>
          </p:cNvCxnSpPr>
          <p:nvPr/>
        </p:nvCxnSpPr>
        <p:spPr>
          <a:xfrm>
            <a:off x="114016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60675"/>
            <a:ext cx="2294601" cy="1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7"/>
          <p:cNvSpPr/>
          <p:nvPr/>
        </p:nvSpPr>
        <p:spPr>
          <a:xfrm>
            <a:off x="1478858" y="3060825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 txBox="1"/>
          <p:nvPr/>
        </p:nvSpPr>
        <p:spPr>
          <a:xfrm>
            <a:off x="2567940" y="183453"/>
            <a:ext cx="6385559" cy="49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72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ton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  <a:endParaRPr/>
          </a:p>
        </p:txBody>
      </p:sp>
      <p:pic>
        <p:nvPicPr>
          <p:cNvPr id="551" name="Google Shape;551;p17"/>
          <p:cNvPicPr preferRelativeResize="0"/>
          <p:nvPr/>
        </p:nvPicPr>
        <p:blipFill rotWithShape="1">
          <a:blip r:embed="rId4">
            <a:alphaModFix/>
          </a:blip>
          <a:srcRect l="27568" r="30721"/>
          <a:stretch/>
        </p:blipFill>
        <p:spPr>
          <a:xfrm>
            <a:off x="1147300" y="747475"/>
            <a:ext cx="1721535" cy="275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17"/>
          <p:cNvGraphicFramePr/>
          <p:nvPr/>
        </p:nvGraphicFramePr>
        <p:xfrm>
          <a:off x="3032760" y="886280"/>
          <a:ext cx="5920725" cy="4119950"/>
        </p:xfrm>
        <a:graphic>
          <a:graphicData uri="http://schemas.openxmlformats.org/drawingml/2006/table">
            <a:tbl>
              <a:tblPr firstRow="1" bandRow="1">
                <a:noFill/>
                <a:tableStyleId>{6D573B0F-B3DF-4BBE-8C0B-0877C01A2AE5}</a:tableStyleId>
              </a:tblPr>
              <a:tblGrid>
                <a:gridCol w="121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Challenge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Solution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/>
                        <a:t>Web scraping &amp; Data Processing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Multiple data sources / websites with different formats, layouts and clothing category types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Unable to scrape all website simultaneously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Agreed information required from all sites (e.g. image, shop name, clothing category, item name)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Distributed web scraping to all team members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‘Blouses’ were too ambiguous in style and often misclassified, and negatively impacted wider precision/recall scores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Removed ‘blouses’ from predictor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Resulted in increased accuracy across all other categories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‘Suits’ often misclassified, due to similarity to ‘Jackets’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Sourced additional images of ‘suits’ to use in model training, resulting in increased model accuracy.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User Shopping History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No real life consumer shopping history data was available.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Data was generated based on ‘user personas’, with additional randomness introduced to prevent overfitting to personas.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Recommendation System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End to end recommendation calculations are time consuming.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Static consumer distance matrix saved to significantly run time.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Deployment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Identifying platform to deploy both computer vision and recommendation systems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TBC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3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3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3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Product Range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clothing stores to broaden inventory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including accessories (E.g. shoes, handbags, sunglasses) and non-fashion items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CONCLUSIONS</a:t>
            </a:r>
            <a:endParaRPr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8ED5476-3DC7-4A0A-A06A-1BFEEDC3E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255"/>
              </p:ext>
            </p:extLst>
          </p:nvPr>
        </p:nvGraphicFramePr>
        <p:xfrm>
          <a:off x="330139" y="1205507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Project &amp; Aim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is a Computer Vision recommendation system, used for in store personalised clothing recommendations.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aims to personalise the customer retail shopping experience, and revitalise in store shopping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066D6C1-96F0-4DD7-ACBA-60C32048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5868"/>
              </p:ext>
            </p:extLst>
          </p:nvPr>
        </p:nvGraphicFramePr>
        <p:xfrm>
          <a:off x="4813538" y="120550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Personalised recommendations based on their shopping preferences.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Maintain and enhance customer loyalty.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Attract customers from complementary / partner stores.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20F5FC6-3B3F-4EFB-8613-9DD71124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179422"/>
              </p:ext>
            </p:extLst>
          </p:nvPr>
        </p:nvGraphicFramePr>
        <p:xfrm>
          <a:off x="330139" y="312216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Model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Total average precision: 69%, recall: 73%, F1 score: 69%.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365344-8699-426C-A20F-55BA6232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02071"/>
              </p:ext>
            </p:extLst>
          </p:nvPr>
        </p:nvGraphicFramePr>
        <p:xfrm>
          <a:off x="4813538" y="3118361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Future Enhancements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Feature Extractions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Expand Product Range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Refine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sp>
        <p:nvSpPr>
          <p:cNvPr id="620" name="Google Shape;620;p21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/>
              <a:t>By Danny Zhuang, Daniel Rowbottom, Edward Ross, Yoon Hwan Kim</a:t>
            </a:r>
            <a:endParaRPr/>
          </a:p>
        </p:txBody>
      </p:sp>
      <p:cxnSp>
        <p:nvCxnSpPr>
          <p:cNvPr id="621" name="Google Shape;621;p21"/>
          <p:cNvCxnSpPr/>
          <p:nvPr/>
        </p:nvCxnSpPr>
        <p:spPr>
          <a:xfrm>
            <a:off x="6623875" y="2864450"/>
            <a:ext cx="33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0000"/>
          </a:blip>
          <a:stretch>
            <a:fillRect/>
          </a:stretch>
        </a:blip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2044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2045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47191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099140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099140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099140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" name="Google Shape;415;p8">
            <a:extLst>
              <a:ext uri="{FF2B5EF4-FFF2-40B4-BE49-F238E27FC236}">
                <a16:creationId xmlns:a16="http://schemas.microsoft.com/office/drawing/2014/main" id="{D772B9D9-BE59-4B51-8A8F-BBC878C82BB6}"/>
              </a:ext>
            </a:extLst>
          </p:cNvPr>
          <p:cNvSpPr/>
          <p:nvPr/>
        </p:nvSpPr>
        <p:spPr>
          <a:xfrm>
            <a:off x="7017762" y="2472632"/>
            <a:ext cx="1368000" cy="309328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5"/>
            <a:ext cx="2246720" cy="1600431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" name="Google Shape;413;p8">
            <a:extLst>
              <a:ext uri="{FF2B5EF4-FFF2-40B4-BE49-F238E27FC236}">
                <a16:creationId xmlns:a16="http://schemas.microsoft.com/office/drawing/2014/main" id="{902FF39B-BC09-45DF-B27A-63D84F93BE19}"/>
              </a:ext>
            </a:extLst>
          </p:cNvPr>
          <p:cNvSpPr/>
          <p:nvPr/>
        </p:nvSpPr>
        <p:spPr>
          <a:xfrm flipH="1">
            <a:off x="4360088" y="2044337"/>
            <a:ext cx="1259487" cy="303004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Yolov5 Image Recognition Model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52" name="Google Shape;7822;p95">
            <a:extLst>
              <a:ext uri="{FF2B5EF4-FFF2-40B4-BE49-F238E27FC236}">
                <a16:creationId xmlns:a16="http://schemas.microsoft.com/office/drawing/2014/main" id="{E1DC6621-E6F6-43C0-90BB-AEE57C8FA804}"/>
              </a:ext>
            </a:extLst>
          </p:cNvPr>
          <p:cNvGrpSpPr/>
          <p:nvPr/>
        </p:nvGrpSpPr>
        <p:grpSpPr>
          <a:xfrm>
            <a:off x="5048338" y="2510769"/>
            <a:ext cx="388063" cy="356497"/>
            <a:chOff x="-31455100" y="3909350"/>
            <a:chExt cx="294600" cy="293800"/>
          </a:xfrm>
          <a:solidFill>
            <a:srgbClr val="CC0000"/>
          </a:solidFill>
        </p:grpSpPr>
        <p:sp>
          <p:nvSpPr>
            <p:cNvPr id="53" name="Google Shape;7823;p95">
              <a:extLst>
                <a:ext uri="{FF2B5EF4-FFF2-40B4-BE49-F238E27FC236}">
                  <a16:creationId xmlns:a16="http://schemas.microsoft.com/office/drawing/2014/main" id="{3C5B9E6D-BD1E-4FC7-B91C-49094D774B92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824;p95">
              <a:extLst>
                <a:ext uri="{FF2B5EF4-FFF2-40B4-BE49-F238E27FC236}">
                  <a16:creationId xmlns:a16="http://schemas.microsoft.com/office/drawing/2014/main" id="{13B60AD0-4CA1-46CF-9AD8-BF26946A3F62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F8AE1A3-32F7-4DE4-AA4F-4B5EC050431A}"/>
              </a:ext>
            </a:extLst>
          </p:cNvPr>
          <p:cNvSpPr/>
          <p:nvPr/>
        </p:nvSpPr>
        <p:spPr>
          <a:xfrm>
            <a:off x="4360090" y="2364382"/>
            <a:ext cx="125948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5" name="Google Shape;9293;p98">
            <a:extLst>
              <a:ext uri="{FF2B5EF4-FFF2-40B4-BE49-F238E27FC236}">
                <a16:creationId xmlns:a16="http://schemas.microsoft.com/office/drawing/2014/main" id="{3C6C06DD-03E7-4CFA-AC3D-A140C0E6A06B}"/>
              </a:ext>
            </a:extLst>
          </p:cNvPr>
          <p:cNvGrpSpPr/>
          <p:nvPr/>
        </p:nvGrpSpPr>
        <p:grpSpPr>
          <a:xfrm>
            <a:off x="4480588" y="2516370"/>
            <a:ext cx="462962" cy="418369"/>
            <a:chOff x="-1183550" y="3586521"/>
            <a:chExt cx="296175" cy="290554"/>
          </a:xfrm>
          <a:solidFill>
            <a:srgbClr val="CC0000"/>
          </a:solidFill>
        </p:grpSpPr>
        <p:sp>
          <p:nvSpPr>
            <p:cNvPr id="66" name="Google Shape;9294;p98">
              <a:extLst>
                <a:ext uri="{FF2B5EF4-FFF2-40B4-BE49-F238E27FC236}">
                  <a16:creationId xmlns:a16="http://schemas.microsoft.com/office/drawing/2014/main" id="{82E3CE94-3B91-4623-8289-1529BEAD3966}"/>
                </a:ext>
              </a:extLst>
            </p:cNvPr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295;p98">
              <a:extLst>
                <a:ext uri="{FF2B5EF4-FFF2-40B4-BE49-F238E27FC236}">
                  <a16:creationId xmlns:a16="http://schemas.microsoft.com/office/drawing/2014/main" id="{0F642B60-80D1-48AA-AD78-0912EAEA800B}"/>
                </a:ext>
              </a:extLst>
            </p:cNvPr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296;p98">
              <a:extLst>
                <a:ext uri="{FF2B5EF4-FFF2-40B4-BE49-F238E27FC236}">
                  <a16:creationId xmlns:a16="http://schemas.microsoft.com/office/drawing/2014/main" id="{4EDE3888-7A81-47FB-A764-2BF676571B67}"/>
                </a:ext>
              </a:extLst>
            </p:cNvPr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297;p98">
              <a:extLst>
                <a:ext uri="{FF2B5EF4-FFF2-40B4-BE49-F238E27FC236}">
                  <a16:creationId xmlns:a16="http://schemas.microsoft.com/office/drawing/2014/main" id="{15BA15B7-4C13-49DB-9BC3-DAD0B57832FE}"/>
                </a:ext>
              </a:extLst>
            </p:cNvPr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298;p98">
              <a:extLst>
                <a:ext uri="{FF2B5EF4-FFF2-40B4-BE49-F238E27FC236}">
                  <a16:creationId xmlns:a16="http://schemas.microsoft.com/office/drawing/2014/main" id="{88173716-3B3F-4A19-83D4-BAF9ECE756CA}"/>
                </a:ext>
              </a:extLst>
            </p:cNvPr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299;p98">
              <a:extLst>
                <a:ext uri="{FF2B5EF4-FFF2-40B4-BE49-F238E27FC236}">
                  <a16:creationId xmlns:a16="http://schemas.microsoft.com/office/drawing/2014/main" id="{9FEDB0CD-BEF7-4F0F-BF19-443BFB6812A5}"/>
                </a:ext>
              </a:extLst>
            </p:cNvPr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300;p98">
              <a:extLst>
                <a:ext uri="{FF2B5EF4-FFF2-40B4-BE49-F238E27FC236}">
                  <a16:creationId xmlns:a16="http://schemas.microsoft.com/office/drawing/2014/main" id="{5DD2ED6D-8709-4380-92BB-6395450E7387}"/>
                </a:ext>
              </a:extLst>
            </p:cNvPr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301;p98">
              <a:extLst>
                <a:ext uri="{FF2B5EF4-FFF2-40B4-BE49-F238E27FC236}">
                  <a16:creationId xmlns:a16="http://schemas.microsoft.com/office/drawing/2014/main" id="{C4305C9B-F265-42E6-974A-FC9FC82271E4}"/>
                </a:ext>
              </a:extLst>
            </p:cNvPr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302;p98">
              <a:extLst>
                <a:ext uri="{FF2B5EF4-FFF2-40B4-BE49-F238E27FC236}">
                  <a16:creationId xmlns:a16="http://schemas.microsoft.com/office/drawing/2014/main" id="{98436709-37BD-4B92-B360-8EE0313619CA}"/>
                </a:ext>
              </a:extLst>
            </p:cNvPr>
            <p:cNvSpPr/>
            <p:nvPr/>
          </p:nvSpPr>
          <p:spPr>
            <a:xfrm>
              <a:off x="-1135500" y="3586521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sp>
        <p:nvSpPr>
          <p:cNvPr id="109" name="Google Shape;413;p8">
            <a:extLst>
              <a:ext uri="{FF2B5EF4-FFF2-40B4-BE49-F238E27FC236}">
                <a16:creationId xmlns:a16="http://schemas.microsoft.com/office/drawing/2014/main" id="{FBA5C31B-121A-46A3-8788-291792AE7CC2}"/>
              </a:ext>
            </a:extLst>
          </p:cNvPr>
          <p:cNvSpPr/>
          <p:nvPr/>
        </p:nvSpPr>
        <p:spPr>
          <a:xfrm flipH="1">
            <a:off x="4366997" y="3699951"/>
            <a:ext cx="1252580" cy="315523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 System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6D225D6-8E8F-4678-9CD0-14EFAB29ECC8}"/>
              </a:ext>
            </a:extLst>
          </p:cNvPr>
          <p:cNvSpPr/>
          <p:nvPr/>
        </p:nvSpPr>
        <p:spPr>
          <a:xfrm>
            <a:off x="4366997" y="4023844"/>
            <a:ext cx="1252579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6" name="Google Shape;9272;p98">
            <a:extLst>
              <a:ext uri="{FF2B5EF4-FFF2-40B4-BE49-F238E27FC236}">
                <a16:creationId xmlns:a16="http://schemas.microsoft.com/office/drawing/2014/main" id="{50E4B6A3-980C-4457-8F98-C69BF63E047A}"/>
              </a:ext>
            </a:extLst>
          </p:cNvPr>
          <p:cNvGrpSpPr/>
          <p:nvPr/>
        </p:nvGrpSpPr>
        <p:grpSpPr>
          <a:xfrm>
            <a:off x="4510973" y="4143624"/>
            <a:ext cx="396000" cy="396000"/>
            <a:chOff x="-4475825" y="3612425"/>
            <a:chExt cx="293825" cy="291450"/>
          </a:xfrm>
          <a:solidFill>
            <a:srgbClr val="CC0000"/>
          </a:solidFill>
        </p:grpSpPr>
        <p:sp>
          <p:nvSpPr>
            <p:cNvPr id="127" name="Google Shape;9273;p98">
              <a:extLst>
                <a:ext uri="{FF2B5EF4-FFF2-40B4-BE49-F238E27FC236}">
                  <a16:creationId xmlns:a16="http://schemas.microsoft.com/office/drawing/2014/main" id="{64706772-992F-4B8F-9D71-A842E7836CE7}"/>
                </a:ext>
              </a:extLst>
            </p:cNvPr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274;p98">
              <a:extLst>
                <a:ext uri="{FF2B5EF4-FFF2-40B4-BE49-F238E27FC236}">
                  <a16:creationId xmlns:a16="http://schemas.microsoft.com/office/drawing/2014/main" id="{73D4A3D8-FD80-4BE2-B680-1FE32FF197E6}"/>
                </a:ext>
              </a:extLst>
            </p:cNvPr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275;p98">
              <a:extLst>
                <a:ext uri="{FF2B5EF4-FFF2-40B4-BE49-F238E27FC236}">
                  <a16:creationId xmlns:a16="http://schemas.microsoft.com/office/drawing/2014/main" id="{08A26130-9820-49E3-99CD-86FDF31D5210}"/>
                </a:ext>
              </a:extLst>
            </p:cNvPr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488;p69">
            <a:extLst>
              <a:ext uri="{FF2B5EF4-FFF2-40B4-BE49-F238E27FC236}">
                <a16:creationId xmlns:a16="http://schemas.microsoft.com/office/drawing/2014/main" id="{8BFD3D54-64E9-4DD4-9134-BBB0F13AD1DE}"/>
              </a:ext>
            </a:extLst>
          </p:cNvPr>
          <p:cNvGrpSpPr>
            <a:grpSpLocks noChangeAspect="1"/>
          </p:cNvGrpSpPr>
          <p:nvPr/>
        </p:nvGrpSpPr>
        <p:grpSpPr>
          <a:xfrm>
            <a:off x="7175819" y="2912007"/>
            <a:ext cx="348097" cy="396000"/>
            <a:chOff x="3913550" y="1252175"/>
            <a:chExt cx="297575" cy="338525"/>
          </a:xfrm>
          <a:solidFill>
            <a:srgbClr val="0070C0"/>
          </a:solidFill>
        </p:grpSpPr>
        <p:sp>
          <p:nvSpPr>
            <p:cNvPr id="131" name="Google Shape;1489;p69">
              <a:extLst>
                <a:ext uri="{FF2B5EF4-FFF2-40B4-BE49-F238E27FC236}">
                  <a16:creationId xmlns:a16="http://schemas.microsoft.com/office/drawing/2014/main" id="{ACC38994-CF12-4B78-A6BA-756AB7F096EE}"/>
                </a:ext>
              </a:extLst>
            </p:cNvPr>
            <p:cNvSpPr/>
            <p:nvPr/>
          </p:nvSpPr>
          <p:spPr>
            <a:xfrm>
              <a:off x="4043950" y="1382575"/>
              <a:ext cx="36525" cy="31225"/>
            </a:xfrm>
            <a:custGeom>
              <a:avLst/>
              <a:gdLst/>
              <a:ahLst/>
              <a:cxnLst/>
              <a:rect l="l" t="t" r="r" b="b"/>
              <a:pathLst>
                <a:path w="1461" h="1249" extrusionOk="0">
                  <a:moveTo>
                    <a:pt x="724" y="0"/>
                  </a:moveTo>
                  <a:lnTo>
                    <a:pt x="0" y="511"/>
                  </a:lnTo>
                  <a:lnTo>
                    <a:pt x="736" y="1248"/>
                  </a:lnTo>
                  <a:lnTo>
                    <a:pt x="1461" y="523"/>
                  </a:lnTo>
                  <a:lnTo>
                    <a:pt x="7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90;p69">
              <a:extLst>
                <a:ext uri="{FF2B5EF4-FFF2-40B4-BE49-F238E27FC236}">
                  <a16:creationId xmlns:a16="http://schemas.microsoft.com/office/drawing/2014/main" id="{22BC2737-7541-4A9B-A2F7-452914222E57}"/>
                </a:ext>
              </a:extLst>
            </p:cNvPr>
            <p:cNvSpPr/>
            <p:nvPr/>
          </p:nvSpPr>
          <p:spPr>
            <a:xfrm>
              <a:off x="3913550" y="1305575"/>
              <a:ext cx="297575" cy="285125"/>
            </a:xfrm>
            <a:custGeom>
              <a:avLst/>
              <a:gdLst/>
              <a:ahLst/>
              <a:cxnLst/>
              <a:rect l="l" t="t" r="r" b="b"/>
              <a:pathLst>
                <a:path w="11903" h="11405" extrusionOk="0">
                  <a:moveTo>
                    <a:pt x="11210" y="1"/>
                  </a:moveTo>
                  <a:cubicBezTo>
                    <a:pt x="11201" y="148"/>
                    <a:pt x="11165" y="296"/>
                    <a:pt x="11100" y="435"/>
                  </a:cubicBezTo>
                  <a:lnTo>
                    <a:pt x="9489" y="3876"/>
                  </a:lnTo>
                  <a:cubicBezTo>
                    <a:pt x="9340" y="4197"/>
                    <a:pt x="9058" y="4432"/>
                    <a:pt x="8717" y="4522"/>
                  </a:cubicBezTo>
                  <a:cubicBezTo>
                    <a:pt x="8616" y="4548"/>
                    <a:pt x="8514" y="4562"/>
                    <a:pt x="8412" y="4562"/>
                  </a:cubicBezTo>
                  <a:cubicBezTo>
                    <a:pt x="8164" y="4562"/>
                    <a:pt x="7926" y="4486"/>
                    <a:pt x="7724" y="4343"/>
                  </a:cubicBezTo>
                  <a:lnTo>
                    <a:pt x="7334" y="4067"/>
                  </a:lnTo>
                  <a:lnTo>
                    <a:pt x="6446" y="4956"/>
                  </a:lnTo>
                  <a:lnTo>
                    <a:pt x="7981" y="8387"/>
                  </a:lnTo>
                  <a:cubicBezTo>
                    <a:pt x="8055" y="8551"/>
                    <a:pt x="8008" y="8744"/>
                    <a:pt x="7869" y="8857"/>
                  </a:cubicBezTo>
                  <a:lnTo>
                    <a:pt x="6201" y="10206"/>
                  </a:lnTo>
                  <a:cubicBezTo>
                    <a:pt x="6129" y="10264"/>
                    <a:pt x="6040" y="10294"/>
                    <a:pt x="5952" y="10294"/>
                  </a:cubicBezTo>
                  <a:cubicBezTo>
                    <a:pt x="5863" y="10294"/>
                    <a:pt x="5774" y="10264"/>
                    <a:pt x="5702" y="10206"/>
                  </a:cubicBezTo>
                  <a:lnTo>
                    <a:pt x="4035" y="8857"/>
                  </a:lnTo>
                  <a:cubicBezTo>
                    <a:pt x="3896" y="8744"/>
                    <a:pt x="3848" y="8551"/>
                    <a:pt x="3922" y="8387"/>
                  </a:cubicBezTo>
                  <a:lnTo>
                    <a:pt x="5457" y="4956"/>
                  </a:lnTo>
                  <a:lnTo>
                    <a:pt x="4559" y="4056"/>
                  </a:lnTo>
                  <a:lnTo>
                    <a:pt x="4154" y="4343"/>
                  </a:lnTo>
                  <a:cubicBezTo>
                    <a:pt x="3952" y="4486"/>
                    <a:pt x="3714" y="4562"/>
                    <a:pt x="3466" y="4562"/>
                  </a:cubicBezTo>
                  <a:cubicBezTo>
                    <a:pt x="3364" y="4562"/>
                    <a:pt x="3261" y="4548"/>
                    <a:pt x="3162" y="4523"/>
                  </a:cubicBezTo>
                  <a:cubicBezTo>
                    <a:pt x="2820" y="4432"/>
                    <a:pt x="2538" y="4197"/>
                    <a:pt x="2388" y="3876"/>
                  </a:cubicBezTo>
                  <a:lnTo>
                    <a:pt x="778" y="435"/>
                  </a:lnTo>
                  <a:cubicBezTo>
                    <a:pt x="716" y="302"/>
                    <a:pt x="679" y="162"/>
                    <a:pt x="668" y="20"/>
                  </a:cubicBezTo>
                  <a:cubicBezTo>
                    <a:pt x="262" y="343"/>
                    <a:pt x="1" y="841"/>
                    <a:pt x="1" y="1399"/>
                  </a:cubicBezTo>
                  <a:lnTo>
                    <a:pt x="1" y="9642"/>
                  </a:lnTo>
                  <a:cubicBezTo>
                    <a:pt x="1" y="10614"/>
                    <a:pt x="791" y="11404"/>
                    <a:pt x="1764" y="11404"/>
                  </a:cubicBezTo>
                  <a:lnTo>
                    <a:pt x="10139" y="11404"/>
                  </a:lnTo>
                  <a:cubicBezTo>
                    <a:pt x="11111" y="11404"/>
                    <a:pt x="11902" y="10614"/>
                    <a:pt x="11902" y="9642"/>
                  </a:cubicBezTo>
                  <a:lnTo>
                    <a:pt x="11902" y="1399"/>
                  </a:lnTo>
                  <a:cubicBezTo>
                    <a:pt x="11902" y="829"/>
                    <a:pt x="11631" y="323"/>
                    <a:pt x="1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91;p69">
              <a:extLst>
                <a:ext uri="{FF2B5EF4-FFF2-40B4-BE49-F238E27FC236}">
                  <a16:creationId xmlns:a16="http://schemas.microsoft.com/office/drawing/2014/main" id="{41D6CD55-C9B5-4D9E-AE69-993767919551}"/>
                </a:ext>
              </a:extLst>
            </p:cNvPr>
            <p:cNvSpPr/>
            <p:nvPr/>
          </p:nvSpPr>
          <p:spPr>
            <a:xfrm>
              <a:off x="4032825" y="1450400"/>
              <a:ext cx="59025" cy="89850"/>
            </a:xfrm>
            <a:custGeom>
              <a:avLst/>
              <a:gdLst/>
              <a:ahLst/>
              <a:cxnLst/>
              <a:rect l="l" t="t" r="r" b="b"/>
              <a:pathLst>
                <a:path w="2361" h="3594" extrusionOk="0">
                  <a:moveTo>
                    <a:pt x="1181" y="0"/>
                  </a:moveTo>
                  <a:lnTo>
                    <a:pt x="1" y="2638"/>
                  </a:lnTo>
                  <a:lnTo>
                    <a:pt x="1181" y="3594"/>
                  </a:lnTo>
                  <a:lnTo>
                    <a:pt x="2361" y="2638"/>
                  </a:lnTo>
                  <a:lnTo>
                    <a:pt x="11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92;p69">
              <a:extLst>
                <a:ext uri="{FF2B5EF4-FFF2-40B4-BE49-F238E27FC236}">
                  <a16:creationId xmlns:a16="http://schemas.microsoft.com/office/drawing/2014/main" id="{345CB143-C7EE-401C-83BA-1DCEFB003CD0}"/>
                </a:ext>
              </a:extLst>
            </p:cNvPr>
            <p:cNvSpPr/>
            <p:nvPr/>
          </p:nvSpPr>
          <p:spPr>
            <a:xfrm>
              <a:off x="3949525" y="1252175"/>
              <a:ext cx="224975" cy="147575"/>
            </a:xfrm>
            <a:custGeom>
              <a:avLst/>
              <a:gdLst/>
              <a:ahLst/>
              <a:cxnLst/>
              <a:rect l="l" t="t" r="r" b="b"/>
              <a:pathLst>
                <a:path w="8999" h="5903" extrusionOk="0">
                  <a:moveTo>
                    <a:pt x="7579" y="1"/>
                  </a:moveTo>
                  <a:cubicBezTo>
                    <a:pt x="7465" y="1"/>
                    <a:pt x="7357" y="50"/>
                    <a:pt x="7282" y="137"/>
                  </a:cubicBezTo>
                  <a:lnTo>
                    <a:pt x="4501" y="3327"/>
                  </a:lnTo>
                  <a:lnTo>
                    <a:pt x="1752" y="138"/>
                  </a:lnTo>
                  <a:cubicBezTo>
                    <a:pt x="1677" y="51"/>
                    <a:pt x="1568" y="1"/>
                    <a:pt x="1453" y="1"/>
                  </a:cubicBezTo>
                  <a:cubicBezTo>
                    <a:pt x="1442" y="1"/>
                    <a:pt x="1431" y="2"/>
                    <a:pt x="1420" y="2"/>
                  </a:cubicBezTo>
                  <a:cubicBezTo>
                    <a:pt x="1294" y="11"/>
                    <a:pt x="1181" y="81"/>
                    <a:pt x="1114" y="189"/>
                  </a:cubicBezTo>
                  <a:lnTo>
                    <a:pt x="80" y="1858"/>
                  </a:lnTo>
                  <a:cubicBezTo>
                    <a:pt x="9" y="1971"/>
                    <a:pt x="0" y="2113"/>
                    <a:pt x="58" y="2234"/>
                  </a:cubicBezTo>
                  <a:cubicBezTo>
                    <a:pt x="58" y="2234"/>
                    <a:pt x="1668" y="5675"/>
                    <a:pt x="1668" y="5675"/>
                  </a:cubicBezTo>
                  <a:cubicBezTo>
                    <a:pt x="1735" y="5819"/>
                    <a:pt x="1883" y="5902"/>
                    <a:pt x="2033" y="5902"/>
                  </a:cubicBezTo>
                  <a:cubicBezTo>
                    <a:pt x="2111" y="5902"/>
                    <a:pt x="2189" y="5880"/>
                    <a:pt x="2257" y="5832"/>
                  </a:cubicBezTo>
                  <a:lnTo>
                    <a:pt x="4499" y="4244"/>
                  </a:lnTo>
                  <a:cubicBezTo>
                    <a:pt x="4499" y="4244"/>
                    <a:pt x="6743" y="5831"/>
                    <a:pt x="6743" y="5832"/>
                  </a:cubicBezTo>
                  <a:cubicBezTo>
                    <a:pt x="6811" y="5880"/>
                    <a:pt x="6890" y="5903"/>
                    <a:pt x="6968" y="5903"/>
                  </a:cubicBezTo>
                  <a:cubicBezTo>
                    <a:pt x="7117" y="5903"/>
                    <a:pt x="7264" y="5820"/>
                    <a:pt x="7332" y="5675"/>
                  </a:cubicBezTo>
                  <a:lnTo>
                    <a:pt x="8942" y="2234"/>
                  </a:lnTo>
                  <a:cubicBezTo>
                    <a:pt x="8998" y="2115"/>
                    <a:pt x="8991" y="1976"/>
                    <a:pt x="8923" y="1862"/>
                  </a:cubicBezTo>
                  <a:lnTo>
                    <a:pt x="7920" y="193"/>
                  </a:lnTo>
                  <a:cubicBezTo>
                    <a:pt x="7855" y="84"/>
                    <a:pt x="7741" y="13"/>
                    <a:pt x="7616" y="2"/>
                  </a:cubicBezTo>
                  <a:cubicBezTo>
                    <a:pt x="7604" y="1"/>
                    <a:pt x="7591" y="1"/>
                    <a:pt x="75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93;p69">
              <a:extLst>
                <a:ext uri="{FF2B5EF4-FFF2-40B4-BE49-F238E27FC236}">
                  <a16:creationId xmlns:a16="http://schemas.microsoft.com/office/drawing/2014/main" id="{994B45D7-77AD-4975-A7AC-D039C95F7690}"/>
                </a:ext>
              </a:extLst>
            </p:cNvPr>
            <p:cNvSpPr/>
            <p:nvPr/>
          </p:nvSpPr>
          <p:spPr>
            <a:xfrm>
              <a:off x="4016550" y="1252175"/>
              <a:ext cx="91675" cy="52900"/>
            </a:xfrm>
            <a:custGeom>
              <a:avLst/>
              <a:gdLst/>
              <a:ahLst/>
              <a:cxnLst/>
              <a:rect l="l" t="t" r="r" b="b"/>
              <a:pathLst>
                <a:path w="3667" h="2116" extrusionOk="0">
                  <a:moveTo>
                    <a:pt x="0" y="1"/>
                  </a:moveTo>
                  <a:lnTo>
                    <a:pt x="1824" y="2116"/>
                  </a:lnTo>
                  <a:lnTo>
                    <a:pt x="36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17AFE1F3-AD73-4AB9-B88A-46ACB9DCB829}"/>
              </a:ext>
            </a:extLst>
          </p:cNvPr>
          <p:cNvSpPr/>
          <p:nvPr/>
        </p:nvSpPr>
        <p:spPr>
          <a:xfrm>
            <a:off x="7017762" y="2785372"/>
            <a:ext cx="1368000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Products name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222" name="Google Shape;6667;p92">
            <a:extLst>
              <a:ext uri="{FF2B5EF4-FFF2-40B4-BE49-F238E27FC236}">
                <a16:creationId xmlns:a16="http://schemas.microsoft.com/office/drawing/2014/main" id="{7EB18B0D-4F85-435F-B3CF-D330B1A8A83D}"/>
              </a:ext>
            </a:extLst>
          </p:cNvPr>
          <p:cNvGrpSpPr/>
          <p:nvPr/>
        </p:nvGrpSpPr>
        <p:grpSpPr>
          <a:xfrm>
            <a:off x="5065274" y="4143624"/>
            <a:ext cx="396000" cy="396000"/>
            <a:chOff x="2104275" y="3806450"/>
            <a:chExt cx="442975" cy="481825"/>
          </a:xfrm>
          <a:solidFill>
            <a:srgbClr val="CC0000"/>
          </a:solidFill>
        </p:grpSpPr>
        <p:sp>
          <p:nvSpPr>
            <p:cNvPr id="223" name="Google Shape;6668;p92">
              <a:extLst>
                <a:ext uri="{FF2B5EF4-FFF2-40B4-BE49-F238E27FC236}">
                  <a16:creationId xmlns:a16="http://schemas.microsoft.com/office/drawing/2014/main" id="{309F8916-3972-4876-905E-963B54D73F6B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4" name="Google Shape;6669;p92">
              <a:extLst>
                <a:ext uri="{FF2B5EF4-FFF2-40B4-BE49-F238E27FC236}">
                  <a16:creationId xmlns:a16="http://schemas.microsoft.com/office/drawing/2014/main" id="{DA6EFC45-C05F-49E5-BCB8-04696F4F5EF0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9" name="Google Shape;1289;p64">
            <a:extLst>
              <a:ext uri="{FF2B5EF4-FFF2-40B4-BE49-F238E27FC236}">
                <a16:creationId xmlns:a16="http://schemas.microsoft.com/office/drawing/2014/main" id="{AC1EC411-24DD-4AE5-8809-4AF8742C9EDD}"/>
              </a:ext>
            </a:extLst>
          </p:cNvPr>
          <p:cNvSpPr/>
          <p:nvPr/>
        </p:nvSpPr>
        <p:spPr>
          <a:xfrm>
            <a:off x="7717611" y="2912007"/>
            <a:ext cx="474455" cy="405079"/>
          </a:xfrm>
          <a:custGeom>
            <a:avLst/>
            <a:gdLst/>
            <a:ahLst/>
            <a:cxnLst/>
            <a:rect l="l" t="t" r="r" b="b"/>
            <a:pathLst>
              <a:path w="13623" h="11631" extrusionOk="0">
                <a:moveTo>
                  <a:pt x="7848" y="658"/>
                </a:moveTo>
                <a:cubicBezTo>
                  <a:pt x="7879" y="693"/>
                  <a:pt x="7917" y="724"/>
                  <a:pt x="7961" y="748"/>
                </a:cubicBezTo>
                <a:lnTo>
                  <a:pt x="8529" y="1046"/>
                </a:lnTo>
                <a:cubicBezTo>
                  <a:pt x="8468" y="1938"/>
                  <a:pt x="7721" y="2646"/>
                  <a:pt x="6811" y="2646"/>
                </a:cubicBezTo>
                <a:cubicBezTo>
                  <a:pt x="5903" y="2646"/>
                  <a:pt x="5155" y="1938"/>
                  <a:pt x="5095" y="1048"/>
                </a:cubicBezTo>
                <a:lnTo>
                  <a:pt x="5662" y="748"/>
                </a:lnTo>
                <a:cubicBezTo>
                  <a:pt x="5706" y="724"/>
                  <a:pt x="5745" y="693"/>
                  <a:pt x="5776" y="658"/>
                </a:cubicBezTo>
                <a:cubicBezTo>
                  <a:pt x="5842" y="729"/>
                  <a:pt x="5883" y="823"/>
                  <a:pt x="5883" y="928"/>
                </a:cubicBezTo>
                <a:cubicBezTo>
                  <a:pt x="5883" y="1438"/>
                  <a:pt x="6300" y="1851"/>
                  <a:pt x="6811" y="1851"/>
                </a:cubicBezTo>
                <a:cubicBezTo>
                  <a:pt x="7323" y="1851"/>
                  <a:pt x="7740" y="1438"/>
                  <a:pt x="7740" y="930"/>
                </a:cubicBezTo>
                <a:cubicBezTo>
                  <a:pt x="7740" y="825"/>
                  <a:pt x="7781" y="729"/>
                  <a:pt x="7848" y="658"/>
                </a:cubicBezTo>
                <a:close/>
                <a:moveTo>
                  <a:pt x="8446" y="3860"/>
                </a:moveTo>
                <a:cubicBezTo>
                  <a:pt x="8665" y="3860"/>
                  <a:pt x="8842" y="4037"/>
                  <a:pt x="8842" y="4257"/>
                </a:cubicBezTo>
                <a:lnTo>
                  <a:pt x="8842" y="5445"/>
                </a:lnTo>
                <a:cubicBezTo>
                  <a:pt x="8842" y="5663"/>
                  <a:pt x="8665" y="5842"/>
                  <a:pt x="8446" y="5842"/>
                </a:cubicBezTo>
                <a:lnTo>
                  <a:pt x="7546" y="5842"/>
                </a:lnTo>
                <a:cubicBezTo>
                  <a:pt x="7326" y="5842"/>
                  <a:pt x="7149" y="5663"/>
                  <a:pt x="7149" y="5445"/>
                </a:cubicBezTo>
                <a:lnTo>
                  <a:pt x="7149" y="4257"/>
                </a:lnTo>
                <a:cubicBezTo>
                  <a:pt x="7149" y="4037"/>
                  <a:pt x="7326" y="3860"/>
                  <a:pt x="7546" y="3860"/>
                </a:cubicBezTo>
                <a:close/>
                <a:moveTo>
                  <a:pt x="5477" y="1"/>
                </a:moveTo>
                <a:cubicBezTo>
                  <a:pt x="5415" y="1"/>
                  <a:pt x="5352" y="15"/>
                  <a:pt x="5293" y="46"/>
                </a:cubicBezTo>
                <a:lnTo>
                  <a:pt x="4694" y="361"/>
                </a:lnTo>
                <a:cubicBezTo>
                  <a:pt x="4669" y="374"/>
                  <a:pt x="4647" y="389"/>
                  <a:pt x="4626" y="407"/>
                </a:cubicBezTo>
                <a:lnTo>
                  <a:pt x="4430" y="407"/>
                </a:lnTo>
                <a:cubicBezTo>
                  <a:pt x="3686" y="407"/>
                  <a:pt x="2981" y="693"/>
                  <a:pt x="2448" y="1215"/>
                </a:cubicBezTo>
                <a:lnTo>
                  <a:pt x="160" y="3455"/>
                </a:lnTo>
                <a:cubicBezTo>
                  <a:pt x="8" y="3605"/>
                  <a:pt x="1" y="3847"/>
                  <a:pt x="145" y="4005"/>
                </a:cubicBezTo>
                <a:lnTo>
                  <a:pt x="1641" y="5647"/>
                </a:lnTo>
                <a:cubicBezTo>
                  <a:pt x="1719" y="5733"/>
                  <a:pt x="1826" y="5777"/>
                  <a:pt x="1934" y="5777"/>
                </a:cubicBezTo>
                <a:cubicBezTo>
                  <a:pt x="2019" y="5777"/>
                  <a:pt x="2105" y="5750"/>
                  <a:pt x="2176" y="5694"/>
                </a:cubicBezTo>
                <a:lnTo>
                  <a:pt x="3105" y="4975"/>
                </a:lnTo>
                <a:lnTo>
                  <a:pt x="3200" y="11239"/>
                </a:lnTo>
                <a:cubicBezTo>
                  <a:pt x="3203" y="11456"/>
                  <a:pt x="3380" y="11630"/>
                  <a:pt x="3597" y="11630"/>
                </a:cubicBezTo>
                <a:lnTo>
                  <a:pt x="10028" y="11630"/>
                </a:lnTo>
                <a:cubicBezTo>
                  <a:pt x="10243" y="11630"/>
                  <a:pt x="10421" y="11456"/>
                  <a:pt x="10424" y="11239"/>
                </a:cubicBezTo>
                <a:lnTo>
                  <a:pt x="10518" y="4975"/>
                </a:lnTo>
                <a:lnTo>
                  <a:pt x="11447" y="5694"/>
                </a:lnTo>
                <a:cubicBezTo>
                  <a:pt x="11519" y="5750"/>
                  <a:pt x="11605" y="5777"/>
                  <a:pt x="11690" y="5777"/>
                </a:cubicBezTo>
                <a:cubicBezTo>
                  <a:pt x="11798" y="5777"/>
                  <a:pt x="11905" y="5733"/>
                  <a:pt x="11983" y="5647"/>
                </a:cubicBezTo>
                <a:lnTo>
                  <a:pt x="13478" y="4005"/>
                </a:lnTo>
                <a:cubicBezTo>
                  <a:pt x="13623" y="3847"/>
                  <a:pt x="13615" y="3605"/>
                  <a:pt x="13463" y="3455"/>
                </a:cubicBezTo>
                <a:lnTo>
                  <a:pt x="11175" y="1215"/>
                </a:lnTo>
                <a:cubicBezTo>
                  <a:pt x="10642" y="693"/>
                  <a:pt x="9939" y="407"/>
                  <a:pt x="9193" y="407"/>
                </a:cubicBezTo>
                <a:lnTo>
                  <a:pt x="8997" y="407"/>
                </a:lnTo>
                <a:cubicBezTo>
                  <a:pt x="8976" y="389"/>
                  <a:pt x="8954" y="374"/>
                  <a:pt x="8930" y="361"/>
                </a:cubicBezTo>
                <a:lnTo>
                  <a:pt x="8331" y="46"/>
                </a:lnTo>
                <a:cubicBezTo>
                  <a:pt x="8272" y="15"/>
                  <a:pt x="8209" y="1"/>
                  <a:pt x="8146" y="1"/>
                </a:cubicBezTo>
                <a:cubicBezTo>
                  <a:pt x="8004" y="1"/>
                  <a:pt x="7866" y="77"/>
                  <a:pt x="7795" y="212"/>
                </a:cubicBezTo>
                <a:cubicBezTo>
                  <a:pt x="7762" y="274"/>
                  <a:pt x="7749" y="340"/>
                  <a:pt x="7750" y="407"/>
                </a:cubicBezTo>
                <a:lnTo>
                  <a:pt x="5875" y="407"/>
                </a:lnTo>
                <a:cubicBezTo>
                  <a:pt x="5876" y="340"/>
                  <a:pt x="5861" y="274"/>
                  <a:pt x="5829" y="212"/>
                </a:cubicBezTo>
                <a:cubicBezTo>
                  <a:pt x="5758" y="77"/>
                  <a:pt x="5620" y="1"/>
                  <a:pt x="5477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611" y="3522062"/>
            <a:ext cx="1620000" cy="1507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1662</Words>
  <Application>Microsoft Office PowerPoint</Application>
  <PresentationFormat>On-screen Show (16:9)</PresentationFormat>
  <Paragraphs>227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Oswald</vt:lpstr>
      <vt:lpstr>Anton</vt:lpstr>
      <vt:lpstr>Arial</vt:lpstr>
      <vt:lpstr>Fredoka One</vt:lpstr>
      <vt:lpstr>Clothing Retailer Business Plan by Slidesgo</vt:lpstr>
      <vt:lpstr>PowerPoint Presentation</vt:lpstr>
      <vt:lpstr>ShopRec</vt:lpstr>
      <vt:lpstr>ShopRec</vt:lpstr>
      <vt:lpstr>OUR MOTIVATION</vt:lpstr>
      <vt:lpstr>THREATS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Deployment</vt:lpstr>
      <vt:lpstr>PowerPoint Presentation</vt:lpstr>
      <vt:lpstr>FUTURE ENHANCEMENTS</vt:lpstr>
      <vt:lpstr>CONCLUSIONS</vt:lpstr>
      <vt:lpstr>REFERENCES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Daniel Rowbottom</cp:lastModifiedBy>
  <cp:revision>11</cp:revision>
  <dcterms:created xsi:type="dcterms:W3CDTF">2021-05-03T01:34:06Z</dcterms:created>
  <dcterms:modified xsi:type="dcterms:W3CDTF">2021-05-10T14:11:18Z</dcterms:modified>
</cp:coreProperties>
</file>